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Tahoma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0065700-A7C6-4C48-B733-5FB5DB11ACCB}">
  <a:tblStyle styleId="{E0065700-A7C6-4C48-B733-5FB5DB11AC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Tahoma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Tahoma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ab1af24bf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ab1af24b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ab1af24bf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ab1af24b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ab1af24b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ab1af24b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ab1af24bf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ab1af24bf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aa9c5dc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aa9c5dc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203d2eab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203d2eab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203d2eab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203d2eab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203d2eab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203d2eab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203d2eabc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203d2eabc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203d2eabc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203d2eabc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203d2eab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203d2eab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203d2eabc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203d2eab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ab1af24b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ab1af24b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ab1af24bf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ab1af24bf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ab1af24bf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ab1af24bf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ab1af24bf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ab1af24bf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ab1af24bf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ab1af24bf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203d2eab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203d2eab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ab1af24b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ab1af24b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aa9c5dcb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aa9c5dcb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aa9c5dcb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aa9c5dcb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ab1af24bf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ab1af24bf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ab1af24bf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ab1af24bf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aa9c5dcb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aa9c5dcb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ab1af24bf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ab1af24bf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2.jpg"/><Relationship Id="rId5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4.jpg"/><Relationship Id="rId6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6" Type="http://schemas.openxmlformats.org/officeDocument/2006/relationships/image" Target="../media/image3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Relationship Id="rId4" Type="http://schemas.openxmlformats.org/officeDocument/2006/relationships/image" Target="../media/image26.jpg"/><Relationship Id="rId5" Type="http://schemas.openxmlformats.org/officeDocument/2006/relationships/image" Target="../media/image3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Relationship Id="rId4" Type="http://schemas.openxmlformats.org/officeDocument/2006/relationships/image" Target="../media/image38.jpg"/><Relationship Id="rId5" Type="http://schemas.openxmlformats.org/officeDocument/2006/relationships/image" Target="../media/image3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jpg"/><Relationship Id="rId4" Type="http://schemas.openxmlformats.org/officeDocument/2006/relationships/image" Target="../media/image32.jpg"/><Relationship Id="rId5" Type="http://schemas.openxmlformats.org/officeDocument/2006/relationships/image" Target="../media/image4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jpg"/><Relationship Id="rId4" Type="http://schemas.openxmlformats.org/officeDocument/2006/relationships/image" Target="../media/image31.jpg"/><Relationship Id="rId5" Type="http://schemas.openxmlformats.org/officeDocument/2006/relationships/image" Target="../media/image3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jpg"/><Relationship Id="rId4" Type="http://schemas.openxmlformats.org/officeDocument/2006/relationships/image" Target="../media/image42.jpg"/><Relationship Id="rId5" Type="http://schemas.openxmlformats.org/officeDocument/2006/relationships/image" Target="../media/image4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jpg"/><Relationship Id="rId4" Type="http://schemas.openxmlformats.org/officeDocument/2006/relationships/image" Target="../media/image43.jpg"/><Relationship Id="rId5" Type="http://schemas.openxmlformats.org/officeDocument/2006/relationships/image" Target="../media/image4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jpg"/><Relationship Id="rId4" Type="http://schemas.openxmlformats.org/officeDocument/2006/relationships/image" Target="../media/image48.jpg"/><Relationship Id="rId5" Type="http://schemas.openxmlformats.org/officeDocument/2006/relationships/image" Target="../media/image4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errbilbo/neural-style-for-images" TargetMode="External"/><Relationship Id="rId4" Type="http://schemas.openxmlformats.org/officeDocument/2006/relationships/hyperlink" Target="https://github.com/Alina9/Style-transfer" TargetMode="External"/><Relationship Id="rId5" Type="http://schemas.openxmlformats.org/officeDocument/2006/relationships/hyperlink" Target="https://github.com/herrbilbo/black-and-white-image-colo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search/cs?searchtype=author&amp;query=Gatys%2C+L+A" TargetMode="External"/><Relationship Id="rId4" Type="http://schemas.openxmlformats.org/officeDocument/2006/relationships/hyperlink" Target="https://arxiv.org/search/cs?searchtype=author&amp;query=Johnson%2C+J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725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Енгалыч Г.А., Плешкова А.А.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1275" marR="32383" rtl="0" algn="ctr">
              <a:lnSpc>
                <a:spcPct val="125499"/>
              </a:lnSpc>
              <a:spcBef>
                <a:spcPts val="105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Санкт-Петербургская школа физико-математических и компьютерных наук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НИУ ВШЭ – Санкт-Петербург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2020 год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55" name="Google Shape;55;p13"/>
          <p:cNvSpPr/>
          <p:nvPr/>
        </p:nvSpPr>
        <p:spPr>
          <a:xfrm>
            <a:off x="1507900" y="556500"/>
            <a:ext cx="6142200" cy="21000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160550" y="808475"/>
            <a:ext cx="4836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434343"/>
                </a:solidFill>
                <a:highlight>
                  <a:srgbClr val="FFD966"/>
                </a:highlight>
              </a:rPr>
              <a:t>Neural Style Transfer</a:t>
            </a:r>
            <a:endParaRPr sz="4800">
              <a:solidFill>
                <a:srgbClr val="434343"/>
              </a:solidFill>
              <a:highlight>
                <a:srgbClr val="FFD966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Использовался датасет COCO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Всего 5000 картинок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Все картинки приведены </a:t>
            </a:r>
            <a:br>
              <a:rPr lang="ru"/>
            </a:br>
            <a:r>
              <a:rPr lang="ru"/>
              <a:t>к размеру 256 </a:t>
            </a:r>
            <a:r>
              <a:rPr lang="ru" sz="1300"/>
              <a:t>✕</a:t>
            </a:r>
            <a:r>
              <a:rPr lang="ru"/>
              <a:t> 256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Обучали 4 эпохи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Обучение длилось ≈16 часов</a:t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Обучение</a:t>
            </a:r>
            <a:endParaRPr sz="2200"/>
          </a:p>
        </p:txBody>
      </p:sp>
      <p:sp>
        <p:nvSpPr>
          <p:cNvPr id="152" name="Google Shape;152;p22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10/26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200" y="809600"/>
            <a:ext cx="1517100" cy="17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425" y="1539396"/>
            <a:ext cx="1886450" cy="12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4000" y="3053867"/>
            <a:ext cx="2238299" cy="14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Результаты</a:t>
            </a:r>
            <a:endParaRPr sz="2000"/>
          </a:p>
        </p:txBody>
      </p:sp>
      <p:sp>
        <p:nvSpPr>
          <p:cNvPr id="163" name="Google Shape;163;p23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64" name="Google Shape;164;p23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11/26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16812"/>
            <a:ext cx="2731350" cy="22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4">
            <a:alphaModFix/>
          </a:blip>
          <a:srcRect b="11407" l="0" r="0" t="10886"/>
          <a:stretch/>
        </p:blipFill>
        <p:spPr>
          <a:xfrm>
            <a:off x="3629350" y="1616813"/>
            <a:ext cx="2190013" cy="227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0050" y="1616800"/>
            <a:ext cx="2272250" cy="22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460700" y="1186625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Стиль</a:t>
            </a:r>
            <a:endParaRPr sz="2000"/>
          </a:p>
        </p:txBody>
      </p:sp>
      <p:sp>
        <p:nvSpPr>
          <p:cNvPr id="169" name="Google Shape;169;p23"/>
          <p:cNvSpPr txBox="1"/>
          <p:nvPr/>
        </p:nvSpPr>
        <p:spPr>
          <a:xfrm>
            <a:off x="3551663" y="1186625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Контент</a:t>
            </a:r>
            <a:endParaRPr sz="2000"/>
          </a:p>
        </p:txBody>
      </p:sp>
      <p:sp>
        <p:nvSpPr>
          <p:cNvPr id="170" name="Google Shape;170;p23"/>
          <p:cNvSpPr txBox="1"/>
          <p:nvPr/>
        </p:nvSpPr>
        <p:spPr>
          <a:xfrm>
            <a:off x="6523475" y="1186625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Результат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</a:rPr>
              <a:t>Результаты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12/26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16812"/>
            <a:ext cx="2731350" cy="22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460700" y="1186625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Стиль</a:t>
            </a:r>
            <a:endParaRPr sz="2000"/>
          </a:p>
        </p:txBody>
      </p:sp>
      <p:sp>
        <p:nvSpPr>
          <p:cNvPr id="181" name="Google Shape;181;p24"/>
          <p:cNvSpPr txBox="1"/>
          <p:nvPr/>
        </p:nvSpPr>
        <p:spPr>
          <a:xfrm>
            <a:off x="3551663" y="1186625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Контент</a:t>
            </a:r>
            <a:endParaRPr sz="2000"/>
          </a:p>
        </p:txBody>
      </p:sp>
      <p:sp>
        <p:nvSpPr>
          <p:cNvPr id="182" name="Google Shape;182;p24"/>
          <p:cNvSpPr txBox="1"/>
          <p:nvPr/>
        </p:nvSpPr>
        <p:spPr>
          <a:xfrm>
            <a:off x="6523475" y="1186625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Результат</a:t>
            </a:r>
            <a:endParaRPr sz="2000"/>
          </a:p>
        </p:txBody>
      </p:sp>
      <p:pic>
        <p:nvPicPr>
          <p:cNvPr id="183" name="Google Shape;183;p24"/>
          <p:cNvPicPr preferRelativeResize="0"/>
          <p:nvPr/>
        </p:nvPicPr>
        <p:blipFill rotWithShape="1">
          <a:blip r:embed="rId4">
            <a:alphaModFix/>
          </a:blip>
          <a:srcRect b="0" l="18093" r="19534" t="0"/>
          <a:stretch/>
        </p:blipFill>
        <p:spPr>
          <a:xfrm>
            <a:off x="3567013" y="1616813"/>
            <a:ext cx="2314726" cy="227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6075" y="1673525"/>
            <a:ext cx="2215525" cy="22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Результаты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13/26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0" y="1381150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Стиль</a:t>
            </a:r>
            <a:endParaRPr sz="2000"/>
          </a:p>
        </p:txBody>
      </p:sp>
      <p:sp>
        <p:nvSpPr>
          <p:cNvPr id="194" name="Google Shape;194;p25"/>
          <p:cNvSpPr txBox="1"/>
          <p:nvPr/>
        </p:nvSpPr>
        <p:spPr>
          <a:xfrm>
            <a:off x="1991172" y="3652475"/>
            <a:ext cx="183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Контент</a:t>
            </a:r>
            <a:endParaRPr sz="2000"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888" y="1613450"/>
            <a:ext cx="2278950" cy="227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 rotWithShape="1">
          <a:blip r:embed="rId4">
            <a:alphaModFix/>
          </a:blip>
          <a:srcRect b="0" l="12768" r="12167" t="0"/>
          <a:stretch/>
        </p:blipFill>
        <p:spPr>
          <a:xfrm>
            <a:off x="33225" y="2503250"/>
            <a:ext cx="2278950" cy="227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162" y="696903"/>
            <a:ext cx="2131078" cy="17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 rotWithShape="1">
          <a:blip r:embed="rId6">
            <a:alphaModFix/>
          </a:blip>
          <a:srcRect b="0" l="11528" r="9781" t="0"/>
          <a:stretch/>
        </p:blipFill>
        <p:spPr>
          <a:xfrm>
            <a:off x="6580288" y="1613436"/>
            <a:ext cx="2278950" cy="2279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2099321" y="1432825"/>
            <a:ext cx="161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Стиль</a:t>
            </a:r>
            <a:endParaRPr sz="2000"/>
          </a:p>
        </p:txBody>
      </p:sp>
      <p:sp>
        <p:nvSpPr>
          <p:cNvPr id="200" name="Google Shape;200;p25"/>
          <p:cNvSpPr txBox="1"/>
          <p:nvPr/>
        </p:nvSpPr>
        <p:spPr>
          <a:xfrm>
            <a:off x="4086100" y="1199325"/>
            <a:ext cx="227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Real time style transfer</a:t>
            </a:r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6676900" y="1199325"/>
            <a:ext cx="227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Baseline</a:t>
            </a:r>
            <a:r>
              <a:rPr lang="ru"/>
              <a:t> style transfer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14</a:t>
            </a:r>
            <a:r>
              <a:rPr lang="ru">
                <a:solidFill>
                  <a:srgbClr val="434343"/>
                </a:solidFill>
              </a:rPr>
              <a:t>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150" y="0"/>
            <a:ext cx="2338425" cy="23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 rotWithShape="1">
          <a:blip r:embed="rId4">
            <a:alphaModFix/>
          </a:blip>
          <a:srcRect b="4177" l="5384" r="4728" t="2989"/>
          <a:stretch/>
        </p:blipFill>
        <p:spPr>
          <a:xfrm>
            <a:off x="4572075" y="0"/>
            <a:ext cx="2264569" cy="23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 rotWithShape="1">
          <a:blip r:embed="rId5">
            <a:alphaModFix/>
          </a:blip>
          <a:srcRect b="3175" l="6366" r="4083" t="2315"/>
          <a:stretch/>
        </p:blipFill>
        <p:spPr>
          <a:xfrm>
            <a:off x="2226150" y="2338425"/>
            <a:ext cx="2338425" cy="246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 rotWithShape="1">
          <a:blip r:embed="rId6">
            <a:alphaModFix/>
          </a:blip>
          <a:srcRect b="3076" l="6882" r="5666" t="3114"/>
          <a:stretch/>
        </p:blipFill>
        <p:spPr>
          <a:xfrm>
            <a:off x="4572075" y="2357925"/>
            <a:ext cx="2264575" cy="242900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/>
        </p:nvSpPr>
        <p:spPr>
          <a:xfrm>
            <a:off x="572375" y="963250"/>
            <a:ext cx="14799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Стиль</a:t>
            </a:r>
            <a:endParaRPr sz="2200"/>
          </a:p>
        </p:txBody>
      </p:sp>
      <p:sp>
        <p:nvSpPr>
          <p:cNvPr id="213" name="Google Shape;213;p26"/>
          <p:cNvSpPr txBox="1"/>
          <p:nvPr/>
        </p:nvSpPr>
        <p:spPr>
          <a:xfrm>
            <a:off x="167525" y="3196900"/>
            <a:ext cx="18846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Черно-белая картинка</a:t>
            </a:r>
            <a:endParaRPr sz="2200"/>
          </a:p>
        </p:txBody>
      </p:sp>
      <p:sp>
        <p:nvSpPr>
          <p:cNvPr id="214" name="Google Shape;214;p26"/>
          <p:cNvSpPr txBox="1"/>
          <p:nvPr/>
        </p:nvSpPr>
        <p:spPr>
          <a:xfrm>
            <a:off x="7025525" y="3196900"/>
            <a:ext cx="18846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Результат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15" name="Google Shape;215;p26"/>
          <p:cNvSpPr txBox="1"/>
          <p:nvPr/>
        </p:nvSpPr>
        <p:spPr>
          <a:xfrm>
            <a:off x="7025525" y="910900"/>
            <a:ext cx="18846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Контент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MIT Places dataset - test 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total: 41000 images 256x256x3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37000 - train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3000 - validation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1000 - test</a:t>
            </a: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Д</a:t>
            </a:r>
            <a:r>
              <a:rPr lang="ru" sz="2000"/>
              <a:t>атасет</a:t>
            </a:r>
            <a:endParaRPr sz="2000"/>
          </a:p>
        </p:txBody>
      </p:sp>
      <p:sp>
        <p:nvSpPr>
          <p:cNvPr id="223" name="Google Shape;223;p27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700" y="2931374"/>
            <a:ext cx="1795575" cy="1795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275" y="2931373"/>
            <a:ext cx="1795575" cy="1795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850" y="890875"/>
            <a:ext cx="1795575" cy="17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9800" y="859775"/>
            <a:ext cx="1795575" cy="17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15/26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311700" y="1152475"/>
            <a:ext cx="285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RGB -&gt; LAB.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Чёрно-белая картинка трактуется как lightness.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предсказать оставшиеся два канала.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Можем решать задачу регрессии.</a:t>
            </a:r>
            <a:endParaRPr/>
          </a:p>
        </p:txBody>
      </p:sp>
      <p:sp>
        <p:nvSpPr>
          <p:cNvPr id="235" name="Google Shape;235;p28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Идея</a:t>
            </a:r>
            <a:endParaRPr sz="2000"/>
          </a:p>
        </p:txBody>
      </p:sp>
      <p:sp>
        <p:nvSpPr>
          <p:cNvPr id="236" name="Google Shape;236;p28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975" y="1168202"/>
            <a:ext cx="5033051" cy="28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16/26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311700" y="1152475"/>
            <a:ext cx="35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Одна эпоха примерно 10 минут.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Видно, что попали в локальный минимум.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Попробуем использовать другой оптимайзер.</a:t>
            </a:r>
            <a:endParaRPr/>
          </a:p>
        </p:txBody>
      </p:sp>
      <p:sp>
        <p:nvSpPr>
          <p:cNvPr id="245" name="Google Shape;245;p29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Первая попытка обучения</a:t>
            </a:r>
            <a:endParaRPr sz="2000"/>
          </a:p>
        </p:txBody>
      </p:sp>
      <p:sp>
        <p:nvSpPr>
          <p:cNvPr id="246" name="Google Shape;246;p29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600" y="1021850"/>
            <a:ext cx="5010599" cy="317759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17/26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Результат</a:t>
            </a:r>
            <a:endParaRPr sz="2000"/>
          </a:p>
        </p:txBody>
      </p:sp>
      <p:sp>
        <p:nvSpPr>
          <p:cNvPr id="256" name="Google Shape;256;p30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57" name="Google Shape;257;p30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18/26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75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9675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5325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66" name="Google Shape;266;p31"/>
          <p:cNvSpPr txBox="1"/>
          <p:nvPr>
            <p:ph idx="1" type="body"/>
          </p:nvPr>
        </p:nvSpPr>
        <p:spPr>
          <a:xfrm>
            <a:off x="311700" y="1392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total 6 models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35 epochs for new ones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Эксперименты с методом оптимизации</a:t>
            </a:r>
            <a:endParaRPr sz="2000"/>
          </a:p>
        </p:txBody>
      </p:sp>
      <p:sp>
        <p:nvSpPr>
          <p:cNvPr id="268" name="Google Shape;268;p31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526" y="1152473"/>
            <a:ext cx="4979601" cy="3100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0" name="Google Shape;270;p31"/>
          <p:cNvGraphicFramePr/>
          <p:nvPr/>
        </p:nvGraphicFramePr>
        <p:xfrm>
          <a:off x="403138" y="203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{E0065700-A7C6-4C48-B733-5FB5DB11ACCB}</a:tableStyleId>
              </a:tblPr>
              <a:tblGrid>
                <a:gridCol w="880850"/>
                <a:gridCol w="880850"/>
                <a:gridCol w="880850"/>
                <a:gridCol w="880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learning rate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1e-2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1e-3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1e-4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71" name="Google Shape;271;p31"/>
          <p:cNvGraphicFramePr/>
          <p:nvPr/>
        </p:nvGraphicFramePr>
        <p:xfrm>
          <a:off x="403138" y="264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{E0065700-A7C6-4C48-B733-5FB5DB11ACCB}</a:tableStyleId>
              </a:tblPr>
              <a:tblGrid>
                <a:gridCol w="880850"/>
                <a:gridCol w="880850"/>
                <a:gridCol w="880875"/>
              </a:tblGrid>
              <a:tr h="44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weight decay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2" name="Google Shape;272;p31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19/26</a:t>
            </a:r>
            <a:endParaRPr>
              <a:solidFill>
                <a:srgbClr val="434343"/>
              </a:solidFill>
            </a:endParaRPr>
          </a:p>
        </p:txBody>
      </p:sp>
      <p:graphicFrame>
        <p:nvGraphicFramePr>
          <p:cNvPr id="273" name="Google Shape;273;p31"/>
          <p:cNvGraphicFramePr/>
          <p:nvPr/>
        </p:nvGraphicFramePr>
        <p:xfrm>
          <a:off x="403150" y="369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{E0065700-A7C6-4C48-B733-5FB5DB11ACCB}</a:tableStyleId>
              </a:tblPr>
              <a:tblGrid>
                <a:gridCol w="1191050"/>
                <a:gridCol w="1191050"/>
                <a:gridCol w="1191050"/>
              </a:tblGrid>
              <a:tr h="30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train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validation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test loss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0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0.0266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0.0265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0.02665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4" name="Google Shape;274;p31"/>
          <p:cNvSpPr txBox="1"/>
          <p:nvPr/>
        </p:nvSpPr>
        <p:spPr>
          <a:xfrm>
            <a:off x="311700" y="3307100"/>
            <a:ext cx="44820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best model results: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Рассматриваемые задачи: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Neural Style Transfer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Black and white pictures coloring</a:t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и задачи</a:t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581125" y="1347700"/>
            <a:ext cx="7962600" cy="1063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Цель: исследовать методы глубокого обучения, связанные с различными задачами стилевой обработки изображений</a:t>
            </a:r>
            <a:endParaRPr sz="1800"/>
          </a:p>
        </p:txBody>
      </p:sp>
      <p:sp>
        <p:nvSpPr>
          <p:cNvPr id="66" name="Google Shape;66;p14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  2/26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80" name="Google Shape;28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2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Результат</a:t>
            </a:r>
            <a:endParaRPr sz="2000"/>
          </a:p>
        </p:txBody>
      </p:sp>
      <p:sp>
        <p:nvSpPr>
          <p:cNvPr id="282" name="Google Shape;282;p32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20/26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84" name="Google Shape;2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50" y="17938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800" y="17938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5750" y="1757800"/>
            <a:ext cx="2205750" cy="22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2"/>
          <p:cNvSpPr txBox="1"/>
          <p:nvPr/>
        </p:nvSpPr>
        <p:spPr>
          <a:xfrm>
            <a:off x="715850" y="1380100"/>
            <a:ext cx="2054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Чёрно-белая картинка</a:t>
            </a:r>
            <a:endParaRPr/>
          </a:p>
        </p:txBody>
      </p:sp>
      <p:sp>
        <p:nvSpPr>
          <p:cNvPr id="288" name="Google Shape;288;p32"/>
          <p:cNvSpPr txBox="1"/>
          <p:nvPr/>
        </p:nvSpPr>
        <p:spPr>
          <a:xfrm>
            <a:off x="3474400" y="1330625"/>
            <a:ext cx="1766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работы</a:t>
            </a:r>
            <a:endParaRPr/>
          </a:p>
        </p:txBody>
      </p:sp>
      <p:sp>
        <p:nvSpPr>
          <p:cNvPr id="289" name="Google Shape;289;p32"/>
          <p:cNvSpPr txBox="1"/>
          <p:nvPr/>
        </p:nvSpPr>
        <p:spPr>
          <a:xfrm>
            <a:off x="5944950" y="1330625"/>
            <a:ext cx="2544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Оригинальная картинка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95" name="Google Shape;295;p33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</a:rPr>
              <a:t>Результат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96" name="Google Shape;296;p33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97" name="Google Shape;297;p33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21/26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938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6325" y="17938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0950" y="1767675"/>
            <a:ext cx="2186000" cy="2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/>
          <p:nvPr/>
        </p:nvSpPr>
        <p:spPr>
          <a:xfrm>
            <a:off x="390900" y="1325625"/>
            <a:ext cx="2054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Чёрно-белая картинка</a:t>
            </a:r>
            <a:endParaRPr/>
          </a:p>
        </p:txBody>
      </p:sp>
      <p:sp>
        <p:nvSpPr>
          <p:cNvPr id="302" name="Google Shape;302;p33"/>
          <p:cNvSpPr txBox="1"/>
          <p:nvPr/>
        </p:nvSpPr>
        <p:spPr>
          <a:xfrm>
            <a:off x="3474400" y="1325625"/>
            <a:ext cx="1766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работы</a:t>
            </a:r>
            <a:endParaRPr/>
          </a:p>
        </p:txBody>
      </p:sp>
      <p:sp>
        <p:nvSpPr>
          <p:cNvPr id="303" name="Google Shape;303;p33"/>
          <p:cNvSpPr txBox="1"/>
          <p:nvPr/>
        </p:nvSpPr>
        <p:spPr>
          <a:xfrm>
            <a:off x="5944950" y="1330625"/>
            <a:ext cx="2544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Оригинальная картинка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309" name="Google Shape;309;p34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</a:rPr>
              <a:t>Результат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311" name="Google Shape;311;p34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22/26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00" y="17938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550" y="17938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25" y="1793875"/>
            <a:ext cx="213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 txBox="1"/>
          <p:nvPr/>
        </p:nvSpPr>
        <p:spPr>
          <a:xfrm>
            <a:off x="474600" y="1348975"/>
            <a:ext cx="2054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Чёрно-белая картинка</a:t>
            </a:r>
            <a:endParaRPr/>
          </a:p>
        </p:txBody>
      </p:sp>
      <p:sp>
        <p:nvSpPr>
          <p:cNvPr id="316" name="Google Shape;316;p34"/>
          <p:cNvSpPr txBox="1"/>
          <p:nvPr/>
        </p:nvSpPr>
        <p:spPr>
          <a:xfrm>
            <a:off x="3163150" y="1348975"/>
            <a:ext cx="1766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работы</a:t>
            </a:r>
            <a:endParaRPr/>
          </a:p>
        </p:txBody>
      </p:sp>
      <p:sp>
        <p:nvSpPr>
          <p:cNvPr id="317" name="Google Shape;317;p34"/>
          <p:cNvSpPr txBox="1"/>
          <p:nvPr/>
        </p:nvSpPr>
        <p:spPr>
          <a:xfrm>
            <a:off x="5478725" y="1348975"/>
            <a:ext cx="2544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Оригинальная картинка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323" name="Google Shape;32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5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</a:rPr>
              <a:t>Результат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5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23/26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27" name="Google Shape;3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50" y="17938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475" y="17938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850" y="1793875"/>
            <a:ext cx="213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5"/>
          <p:cNvSpPr txBox="1"/>
          <p:nvPr/>
        </p:nvSpPr>
        <p:spPr>
          <a:xfrm>
            <a:off x="622450" y="1364525"/>
            <a:ext cx="2054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Чёрно-белая картинка</a:t>
            </a:r>
            <a:endParaRPr/>
          </a:p>
        </p:txBody>
      </p:sp>
      <p:sp>
        <p:nvSpPr>
          <p:cNvPr id="331" name="Google Shape;331;p35"/>
          <p:cNvSpPr txBox="1"/>
          <p:nvPr/>
        </p:nvSpPr>
        <p:spPr>
          <a:xfrm>
            <a:off x="3591075" y="1330625"/>
            <a:ext cx="1766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работы</a:t>
            </a:r>
            <a:endParaRPr/>
          </a:p>
        </p:txBody>
      </p:sp>
      <p:sp>
        <p:nvSpPr>
          <p:cNvPr id="332" name="Google Shape;332;p35"/>
          <p:cNvSpPr txBox="1"/>
          <p:nvPr/>
        </p:nvSpPr>
        <p:spPr>
          <a:xfrm>
            <a:off x="6132350" y="1330625"/>
            <a:ext cx="2544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Оригинальная картинка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338" name="Google Shape;338;p36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</a:rPr>
              <a:t>Результат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6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340" name="Google Shape;340;p36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24/26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41" name="Google Shape;3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75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175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665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6"/>
          <p:cNvSpPr txBox="1"/>
          <p:nvPr/>
        </p:nvSpPr>
        <p:spPr>
          <a:xfrm>
            <a:off x="606875" y="1037700"/>
            <a:ext cx="2054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Чёрно-белая картинка</a:t>
            </a:r>
            <a:endParaRPr/>
          </a:p>
        </p:txBody>
      </p:sp>
      <p:sp>
        <p:nvSpPr>
          <p:cNvPr id="345" name="Google Shape;345;p36"/>
          <p:cNvSpPr txBox="1"/>
          <p:nvPr/>
        </p:nvSpPr>
        <p:spPr>
          <a:xfrm>
            <a:off x="3521075" y="1037700"/>
            <a:ext cx="1766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работы</a:t>
            </a:r>
            <a:endParaRPr/>
          </a:p>
        </p:txBody>
      </p:sp>
      <p:sp>
        <p:nvSpPr>
          <p:cNvPr id="346" name="Google Shape;346;p36"/>
          <p:cNvSpPr txBox="1"/>
          <p:nvPr/>
        </p:nvSpPr>
        <p:spPr>
          <a:xfrm>
            <a:off x="5999425" y="1127250"/>
            <a:ext cx="2544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Оригинальная картинка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352" name="Google Shape;352;p37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Результат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354" name="Google Shape;354;p37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25/26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55" name="Google Shape;355;p37"/>
          <p:cNvSpPr txBox="1"/>
          <p:nvPr/>
        </p:nvSpPr>
        <p:spPr>
          <a:xfrm>
            <a:off x="606875" y="1037700"/>
            <a:ext cx="2054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Чёрно-белая картинка</a:t>
            </a:r>
            <a:endParaRPr/>
          </a:p>
        </p:txBody>
      </p:sp>
      <p:sp>
        <p:nvSpPr>
          <p:cNvPr id="356" name="Google Shape;356;p37"/>
          <p:cNvSpPr txBox="1"/>
          <p:nvPr/>
        </p:nvSpPr>
        <p:spPr>
          <a:xfrm>
            <a:off x="3521075" y="1037700"/>
            <a:ext cx="1766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работы</a:t>
            </a:r>
            <a:endParaRPr/>
          </a:p>
        </p:txBody>
      </p:sp>
      <p:sp>
        <p:nvSpPr>
          <p:cNvPr id="357" name="Google Shape;357;p37"/>
          <p:cNvSpPr txBox="1"/>
          <p:nvPr/>
        </p:nvSpPr>
        <p:spPr>
          <a:xfrm>
            <a:off x="5991650" y="1037700"/>
            <a:ext cx="2544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Оригинальная картинка</a:t>
            </a:r>
            <a:endParaRPr/>
          </a:p>
        </p:txBody>
      </p:sp>
      <p:pic>
        <p:nvPicPr>
          <p:cNvPr id="358" name="Google Shape;3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75" y="15795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7475" y="1579538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5450" y="1504050"/>
            <a:ext cx="2284600" cy="22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366" name="Google Shape;366;p38"/>
          <p:cNvSpPr txBox="1"/>
          <p:nvPr>
            <p:ph idx="1" type="body"/>
          </p:nvPr>
        </p:nvSpPr>
        <p:spPr>
          <a:xfrm>
            <a:off x="212800" y="1164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Реализованы и применены алгоритмы для задачи Neural Style Transfer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Реализован и применен алгоритм для задачи </a:t>
            </a:r>
            <a:r>
              <a:rPr lang="ru"/>
              <a:t>Black and white pictures coloring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Применение style transfer для раскрашивание картинок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Разделение работы в проекте: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Алина: real time style-transfer.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Глеб: baseline и black and white image coloring.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Ссылки на репозитории: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baseline: </a:t>
            </a:r>
            <a:r>
              <a:rPr lang="ru" sz="1100" u="sng">
                <a:solidFill>
                  <a:schemeClr val="hlink"/>
                </a:solidFill>
                <a:hlinkClick r:id="rId3"/>
              </a:rPr>
              <a:t>https://github.com/herrbilbo/neural-style-for-images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real time style-transfer: </a:t>
            </a: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https://github.com/Alina9/Style-transfer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black and white image coloring: </a:t>
            </a:r>
            <a:r>
              <a:rPr lang="ru" sz="1100" u="sng">
                <a:solidFill>
                  <a:schemeClr val="hlink"/>
                </a:solidFill>
                <a:hlinkClick r:id="rId5"/>
              </a:rPr>
              <a:t>https://github.com/herrbilbo/black-and-white-image-coloring</a:t>
            </a:r>
            <a:endParaRPr/>
          </a:p>
        </p:txBody>
      </p:sp>
      <p:sp>
        <p:nvSpPr>
          <p:cNvPr id="367" name="Google Shape;367;p38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Результаты</a:t>
            </a:r>
            <a:endParaRPr sz="2200"/>
          </a:p>
        </p:txBody>
      </p:sp>
      <p:sp>
        <p:nvSpPr>
          <p:cNvPr id="368" name="Google Shape;368;p38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369" name="Google Shape;369;p38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26/26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  3/26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187" y="1458400"/>
            <a:ext cx="7062773" cy="28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2273563" y="1027125"/>
            <a:ext cx="44820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Реконструкция с последнего слоя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ru" sz="1500">
                <a:solidFill>
                  <a:srgbClr val="000000"/>
                </a:solidFill>
              </a:rPr>
              <a:t>Style transfer: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ru" sz="1500">
                <a:solidFill>
                  <a:srgbClr val="000000"/>
                </a:solidFill>
              </a:rPr>
              <a:t>baseline: “</a:t>
            </a:r>
            <a:r>
              <a:rPr lang="ru" sz="1500">
                <a:solidFill>
                  <a:srgbClr val="000000"/>
                </a:solidFill>
              </a:rPr>
              <a:t>A Neural Algorithm of Artistic Style”, </a:t>
            </a:r>
            <a:r>
              <a:rPr lang="ru" sz="15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Leon A. Gatys</a:t>
            </a:r>
            <a:r>
              <a:rPr lang="ru" sz="1500">
                <a:solidFill>
                  <a:srgbClr val="000000"/>
                </a:solidFill>
              </a:rPr>
              <a:t> et al. In: 2015.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ru" sz="1500">
                <a:solidFill>
                  <a:srgbClr val="000000"/>
                </a:solidFill>
              </a:rPr>
              <a:t>solution: “</a:t>
            </a:r>
            <a:r>
              <a:rPr lang="ru" sz="1500">
                <a:solidFill>
                  <a:srgbClr val="000000"/>
                </a:solidFill>
                <a:highlight>
                  <a:srgbClr val="FFFFFF"/>
                </a:highlight>
              </a:rPr>
              <a:t>Perceptual Losses for Real-Time Style Transfer and Super-Resolution”, </a:t>
            </a:r>
            <a:r>
              <a:rPr lang="ru" sz="15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Justin Johnson</a:t>
            </a:r>
            <a:r>
              <a:rPr lang="ru" sz="1500">
                <a:solidFill>
                  <a:srgbClr val="000000"/>
                </a:solidFill>
              </a:rPr>
              <a:t> et al. In: 2016.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ru" sz="1500">
                <a:solidFill>
                  <a:srgbClr val="000000"/>
                </a:solidFill>
              </a:rPr>
              <a:t>Image colorization: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ru" sz="1500">
                <a:solidFill>
                  <a:srgbClr val="000000"/>
                </a:solidFill>
              </a:rPr>
              <a:t>“Image Colorization with Deep Convolutional Neural Networks”, Jeff Hwang, You Zhou. In: 2016.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Использованные статьи</a:t>
            </a:r>
            <a:endParaRPr sz="2000"/>
          </a:p>
        </p:txBody>
      </p:sp>
      <p:sp>
        <p:nvSpPr>
          <p:cNvPr id="84" name="Google Shape;84;p16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  4/26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B</a:t>
            </a:r>
            <a:r>
              <a:rPr lang="ru" sz="2000">
                <a:solidFill>
                  <a:schemeClr val="dk1"/>
                </a:solidFill>
              </a:rPr>
              <a:t>aseline: </a:t>
            </a:r>
            <a:r>
              <a:rPr lang="ru" sz="2000"/>
              <a:t>A Neural Algorithm of Artistic Style</a:t>
            </a:r>
            <a:endParaRPr sz="2000"/>
          </a:p>
        </p:txBody>
      </p:sp>
      <p:sp>
        <p:nvSpPr>
          <p:cNvPr id="93" name="Google Shape;93;p17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  5/26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5923" l="11475" r="15291" t="20944"/>
          <a:stretch/>
        </p:blipFill>
        <p:spPr>
          <a:xfrm>
            <a:off x="911175" y="696900"/>
            <a:ext cx="7321661" cy="411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Результаты</a:t>
            </a:r>
            <a:endParaRPr sz="2000"/>
          </a:p>
        </p:txBody>
      </p:sp>
      <p:sp>
        <p:nvSpPr>
          <p:cNvPr id="102" name="Google Shape;102;p18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  6/26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60700" y="1186625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Стиль</a:t>
            </a:r>
            <a:endParaRPr sz="2000"/>
          </a:p>
        </p:txBody>
      </p:sp>
      <p:sp>
        <p:nvSpPr>
          <p:cNvPr id="105" name="Google Shape;105;p18"/>
          <p:cNvSpPr txBox="1"/>
          <p:nvPr/>
        </p:nvSpPr>
        <p:spPr>
          <a:xfrm>
            <a:off x="3551663" y="1186625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Контент</a:t>
            </a:r>
            <a:endParaRPr sz="2000"/>
          </a:p>
        </p:txBody>
      </p:sp>
      <p:sp>
        <p:nvSpPr>
          <p:cNvPr id="106" name="Google Shape;106;p18"/>
          <p:cNvSpPr txBox="1"/>
          <p:nvPr/>
        </p:nvSpPr>
        <p:spPr>
          <a:xfrm>
            <a:off x="6523475" y="1186625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Результат</a:t>
            </a:r>
            <a:endParaRPr sz="2000"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18093" r="19534" t="0"/>
          <a:stretch/>
        </p:blipFill>
        <p:spPr>
          <a:xfrm>
            <a:off x="3567013" y="1616813"/>
            <a:ext cx="2314726" cy="227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50" y="1645175"/>
            <a:ext cx="2215549" cy="22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5">
            <a:alphaModFix/>
          </a:blip>
          <a:srcRect b="5997" l="8349" r="0" t="2569"/>
          <a:stretch/>
        </p:blipFill>
        <p:spPr>
          <a:xfrm>
            <a:off x="6538813" y="1614825"/>
            <a:ext cx="2314725" cy="2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Результаты</a:t>
            </a:r>
            <a:endParaRPr sz="2000"/>
          </a:p>
        </p:txBody>
      </p:sp>
      <p:sp>
        <p:nvSpPr>
          <p:cNvPr id="116" name="Google Shape;116;p19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  7/26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460675" y="1342250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Стиль</a:t>
            </a:r>
            <a:endParaRPr sz="2000"/>
          </a:p>
        </p:txBody>
      </p:sp>
      <p:sp>
        <p:nvSpPr>
          <p:cNvPr id="119" name="Google Shape;119;p19"/>
          <p:cNvSpPr txBox="1"/>
          <p:nvPr/>
        </p:nvSpPr>
        <p:spPr>
          <a:xfrm>
            <a:off x="3418150" y="1342250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Контент</a:t>
            </a:r>
            <a:endParaRPr sz="2000"/>
          </a:p>
        </p:txBody>
      </p:sp>
      <p:sp>
        <p:nvSpPr>
          <p:cNvPr id="120" name="Google Shape;120;p19"/>
          <p:cNvSpPr txBox="1"/>
          <p:nvPr/>
        </p:nvSpPr>
        <p:spPr>
          <a:xfrm>
            <a:off x="6375625" y="1342250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Результат</a:t>
            </a:r>
            <a:endParaRPr sz="2000"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00" y="1757575"/>
            <a:ext cx="1981200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400" y="1757563"/>
            <a:ext cx="198120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3475" y="1786150"/>
            <a:ext cx="19526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Perceptual Losses for Real-Time Style Transfer</a:t>
            </a:r>
            <a:endParaRPr sz="2100"/>
          </a:p>
        </p:txBody>
      </p:sp>
      <p:sp>
        <p:nvSpPr>
          <p:cNvPr id="130" name="Google Shape;130;p20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  8/26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588" y="1077900"/>
            <a:ext cx="7424823" cy="296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322350" y="832600"/>
            <a:ext cx="8510100" cy="3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Отличительные особенности двух подходов</a:t>
            </a:r>
            <a:endParaRPr sz="2100"/>
          </a:p>
        </p:txBody>
      </p:sp>
      <p:sp>
        <p:nvSpPr>
          <p:cNvPr id="140" name="Google Shape;140;p21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  9/26</a:t>
            </a:r>
            <a:endParaRPr>
              <a:solidFill>
                <a:srgbClr val="434343"/>
              </a:solidFill>
            </a:endParaRPr>
          </a:p>
        </p:txBody>
      </p:sp>
      <p:graphicFrame>
        <p:nvGraphicFramePr>
          <p:cNvPr id="142" name="Google Shape;142;p21"/>
          <p:cNvGraphicFramePr/>
          <p:nvPr/>
        </p:nvGraphicFramePr>
        <p:xfrm>
          <a:off x="890250" y="141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{E0065700-A7C6-4C48-B733-5FB5DB11ACCB}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Не нужен датасет для обучения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Нужен датасет для обучения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Не нужно обучать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Нужно обучать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~60 сек. на картинку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~5 сек. на картинку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Для каждой картинки применяется отдельно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Обучается одна сеть на все картинки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Можно легко выбрать другой стиль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Для каждого стиля нужно обучать заново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3" name="Google Shape;143;p21"/>
          <p:cNvSpPr txBox="1"/>
          <p:nvPr/>
        </p:nvSpPr>
        <p:spPr>
          <a:xfrm>
            <a:off x="1570250" y="1013875"/>
            <a:ext cx="2188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/>
              <a:t>Baseline</a:t>
            </a:r>
            <a:endParaRPr b="1" sz="2000"/>
          </a:p>
        </p:txBody>
      </p:sp>
      <p:sp>
        <p:nvSpPr>
          <p:cNvPr id="144" name="Google Shape;144;p21"/>
          <p:cNvSpPr txBox="1"/>
          <p:nvPr/>
        </p:nvSpPr>
        <p:spPr>
          <a:xfrm>
            <a:off x="5151650" y="1013875"/>
            <a:ext cx="2188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Real time</a:t>
            </a:r>
            <a:endParaRPr b="1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